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2" r:id="rId8"/>
    <p:sldId id="263" r:id="rId9"/>
    <p:sldId id="261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C77952-F3A1-47A4-8040-ADB60F625679}" type="datetimeFigureOut">
              <a:rPr lang="en-US" smtClean="0"/>
              <a:pPr>
                <a:defRPr/>
              </a:pPr>
              <a:t>9/14/2011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5D4AC-F382-4502-9725-4FA786CF2B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446B38-6041-4F01-BB0B-65A8435147B1}" type="datetimeFigureOut">
              <a:rPr lang="en-US" smtClean="0"/>
              <a:pPr>
                <a:defRPr/>
              </a:pPr>
              <a:t>9/14/2011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ECBB8-432A-4946-8097-89C5DFBA0CF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796A1A-F20F-40E6-A616-B963EAF032C9}" type="datetimeFigureOut">
              <a:rPr lang="en-US" smtClean="0"/>
              <a:pPr>
                <a:defRPr/>
              </a:pPr>
              <a:t>9/14/2011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48457-1957-4B28-BC42-7D6F14F346E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5C784C-3F31-4DCA-96ED-47EB92B1AE6B}" type="datetimeFigureOut">
              <a:rPr lang="en-US" smtClean="0"/>
              <a:pPr>
                <a:defRPr/>
              </a:pPr>
              <a:t>9/14/2011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2CE47-BCF8-46CE-98CA-056C26564C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6FDF2B-B602-4078-A141-B699D55F6E7E}" type="datetimeFigureOut">
              <a:rPr lang="en-US" smtClean="0"/>
              <a:pPr>
                <a:defRPr/>
              </a:pPr>
              <a:t>9/14/2011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B569F6-21CF-47F3-857B-8C737CE0A55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6538B2-09D9-4BD2-85A7-CB563FE4D57F}" type="datetimeFigureOut">
              <a:rPr lang="en-US" smtClean="0"/>
              <a:pPr>
                <a:defRPr/>
              </a:pPr>
              <a:t>9/14/2011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36295D-62E5-4792-BACB-75EADCE83C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E70DF6-A505-4CD4-AD7D-2A31571D790F}" type="datetimeFigureOut">
              <a:rPr lang="en-US" smtClean="0"/>
              <a:pPr>
                <a:defRPr/>
              </a:pPr>
              <a:t>9/14/2011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6EFBA-F2F9-4CDA-89D2-FF1873D307F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B4645A-B2DE-4663-88DF-D508B8E8C28B}" type="datetimeFigureOut">
              <a:rPr lang="en-US" smtClean="0"/>
              <a:pPr>
                <a:defRPr/>
              </a:pPr>
              <a:t>9/14/2011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F91F54-BF0F-4DE6-897D-13C91346111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634424-D00B-481C-B5A4-6F8215BCBBC0}" type="datetimeFigureOut">
              <a:rPr lang="en-US" smtClean="0"/>
              <a:pPr>
                <a:defRPr/>
              </a:pPr>
              <a:t>9/14/2011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448E3-1E69-4EF0-AFE0-653D83DFB5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9596C3-C5C8-4B79-91CC-3FF056753115}" type="datetimeFigureOut">
              <a:rPr lang="en-US" smtClean="0"/>
              <a:pPr>
                <a:defRPr/>
              </a:pPr>
              <a:t>9/14/2011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982500-C0BF-4A1B-9D7C-C8EB4DA391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FE83A3-5882-4CB8-855E-D2302FE1F494}" type="datetimeFigureOut">
              <a:rPr lang="en-US" smtClean="0"/>
              <a:pPr>
                <a:defRPr/>
              </a:pPr>
              <a:t>9/14/2011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D87388F-E420-4397-B812-ADBCA79401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321A3F8-A9C6-4CD6-AA88-5D4A8EBB1357}" type="datetimeFigureOut">
              <a:rPr lang="en-US" smtClean="0"/>
              <a:pPr>
                <a:defRPr/>
              </a:pPr>
              <a:t>9/14/2011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309AB70-D2B0-4371-8099-69E1AA5C1E1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Practice%20pron%20with%20conversation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istake%20comparison%20of%20the%20first%20and%20second%20data%20in%20percentage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VIETNAMESE LEARNERS’ PROBLEMS IN PRONUNCIATION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Presenter: Dung </a:t>
            </a:r>
            <a:r>
              <a:rPr lang="en-US" dirty="0" err="1" smtClean="0"/>
              <a:t>Thi</a:t>
            </a:r>
            <a:r>
              <a:rPr lang="en-US" dirty="0" smtClean="0"/>
              <a:t> Nguyen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Date: September 15, 2011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IIO model: attract learners’ attention to marked sounds </a:t>
            </a:r>
          </a:p>
          <a:p>
            <a:r>
              <a:rPr lang="en-US" dirty="0" smtClean="0"/>
              <a:t>Schumann’s model: social factors and affective variables affect second language acquisition: learners’ friendly environment class</a:t>
            </a:r>
          </a:p>
          <a:p>
            <a:r>
              <a:rPr lang="en-US" dirty="0" smtClean="0"/>
              <a:t>Critical period hypothesis (Piaget): focus on teaching pronunciation to young learners (primary school children)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Solution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Teachers should apply wide varieties of pronunciation practice: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smtClean="0">
                <a:hlinkClick r:id="rId2" action="ppaction://hlinkfile"/>
              </a:rPr>
              <a:t>Incorporate challenging sounds in conversation practice with pictures</a:t>
            </a:r>
            <a:endParaRPr lang="en-US" dirty="0" smtClean="0"/>
          </a:p>
          <a:p>
            <a:r>
              <a:rPr lang="en-US" dirty="0" smtClean="0"/>
              <a:t>TPR: action and picture accelerate children acquisition</a:t>
            </a:r>
          </a:p>
          <a:p>
            <a:r>
              <a:rPr lang="en-US" dirty="0" smtClean="0"/>
              <a:t>Adults: </a:t>
            </a:r>
          </a:p>
          <a:p>
            <a:pPr>
              <a:buFontTx/>
              <a:buChar char="-"/>
            </a:pPr>
            <a:r>
              <a:rPr lang="en-US" dirty="0" smtClean="0"/>
              <a:t>Focusing much more on learning environment</a:t>
            </a:r>
          </a:p>
          <a:p>
            <a:pPr>
              <a:buFontTx/>
              <a:buChar char="-"/>
            </a:pPr>
            <a:r>
              <a:rPr lang="en-US" dirty="0" smtClean="0"/>
              <a:t>Analyzing linguistic discrimination 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THANK YOU</a:t>
            </a:r>
          </a:p>
          <a:p>
            <a:pPr algn="ctr"/>
            <a:r>
              <a:rPr lang="en-US" sz="3600" dirty="0" smtClean="0"/>
              <a:t>QUESTIONS ?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Introduction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 in pronunciation have been found in teachers of English.</a:t>
            </a:r>
          </a:p>
          <a:p>
            <a:r>
              <a:rPr lang="en-US" dirty="0" smtClean="0"/>
              <a:t>Their problems result in their miscommunication and teaching qualification.</a:t>
            </a:r>
          </a:p>
          <a:p>
            <a:r>
              <a:rPr lang="en-US" dirty="0" smtClean="0"/>
              <a:t>The high percentage of the unqualified teachers is the motivation for the workshop for training teachers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1433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Research questions</a:t>
            </a:r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common pronunciation problems of these subjects?</a:t>
            </a:r>
          </a:p>
          <a:p>
            <a:r>
              <a:rPr lang="en-US" dirty="0" smtClean="0"/>
              <a:t>Which problems are hard to improve?</a:t>
            </a:r>
          </a:p>
          <a:p>
            <a:r>
              <a:rPr lang="en-US" dirty="0" smtClean="0"/>
              <a:t>If they perceive their mistakes, can they improve their weaknesses?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Method</a:t>
            </a:r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A. Data collection</a:t>
            </a:r>
          </a:p>
          <a:p>
            <a:r>
              <a:rPr lang="en-US" dirty="0" smtClean="0"/>
              <a:t>Class observation to identify the problems</a:t>
            </a:r>
          </a:p>
          <a:p>
            <a:r>
              <a:rPr lang="en-US" dirty="0" smtClean="0"/>
              <a:t>Workshop: 3 stages</a:t>
            </a:r>
          </a:p>
          <a:p>
            <a:pPr>
              <a:buNone/>
            </a:pPr>
            <a:r>
              <a:rPr lang="en-US" dirty="0" smtClean="0"/>
              <a:t>	- Input</a:t>
            </a:r>
          </a:p>
          <a:p>
            <a:pPr>
              <a:buNone/>
            </a:pPr>
            <a:r>
              <a:rPr lang="en-US" dirty="0" smtClean="0"/>
              <a:t>	- Information process, Output: first recordings           </a:t>
            </a:r>
          </a:p>
          <a:p>
            <a:pPr>
              <a:buNone/>
            </a:pPr>
            <a:r>
              <a:rPr lang="en-US" dirty="0" smtClean="0"/>
              <a:t>	- Teacher’s feedback</a:t>
            </a:r>
          </a:p>
          <a:p>
            <a:r>
              <a:rPr lang="en-US" dirty="0" smtClean="0"/>
              <a:t>Diagnose test after four months: second recordings</a:t>
            </a:r>
          </a:p>
          <a:p>
            <a:r>
              <a:rPr lang="en-US" dirty="0" smtClean="0">
                <a:hlinkClick r:id="rId2" action="ppaction://hlinkfile"/>
              </a:rPr>
              <a:t>Comparison between the two recordings</a:t>
            </a: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Method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B. Sites and participants selection</a:t>
            </a:r>
          </a:p>
          <a:p>
            <a:pPr>
              <a:buFontTx/>
              <a:buChar char="-"/>
            </a:pPr>
            <a:r>
              <a:rPr lang="en-US" dirty="0" smtClean="0"/>
              <a:t>58 primary school teachers from seven districts in </a:t>
            </a:r>
            <a:r>
              <a:rPr lang="en-US" dirty="0" err="1" smtClean="0"/>
              <a:t>Binh</a:t>
            </a:r>
            <a:r>
              <a:rPr lang="en-US" dirty="0" smtClean="0"/>
              <a:t> Duong Province</a:t>
            </a:r>
          </a:p>
          <a:p>
            <a:pPr>
              <a:buNone/>
            </a:pPr>
            <a:r>
              <a:rPr lang="en-US" dirty="0" smtClean="0"/>
              <a:t>	20%: BA degree in English</a:t>
            </a:r>
          </a:p>
          <a:p>
            <a:pPr>
              <a:buNone/>
            </a:pPr>
            <a:r>
              <a:rPr lang="en-US" dirty="0" smtClean="0"/>
              <a:t>	80%: 3-year diploma in English</a:t>
            </a:r>
          </a:p>
          <a:p>
            <a:pPr>
              <a:buFontTx/>
              <a:buChar char="-"/>
            </a:pPr>
            <a:r>
              <a:rPr lang="en-US" dirty="0" smtClean="0"/>
              <a:t>Range of age: </a:t>
            </a:r>
          </a:p>
          <a:p>
            <a:pPr>
              <a:buNone/>
            </a:pPr>
            <a:r>
              <a:rPr lang="en-US" dirty="0" smtClean="0"/>
              <a:t>	40 – 53: 10%</a:t>
            </a:r>
          </a:p>
          <a:p>
            <a:pPr>
              <a:buNone/>
            </a:pPr>
            <a:r>
              <a:rPr lang="en-US" dirty="0" smtClean="0"/>
              <a:t>	22 – 39: 90%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Method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C. Data analysis</a:t>
            </a:r>
          </a:p>
          <a:p>
            <a:pPr>
              <a:buFontTx/>
              <a:buChar char="-"/>
            </a:pPr>
            <a:r>
              <a:rPr lang="en-US" dirty="0" smtClean="0"/>
              <a:t>The subjects’ difficulties in pronunciation is based on the percentage of their mistakes</a:t>
            </a:r>
          </a:p>
          <a:p>
            <a:pPr>
              <a:buFontTx/>
              <a:buChar char="-"/>
              <a:tabLst>
                <a:tab pos="6688138" algn="l"/>
              </a:tabLst>
            </a:pPr>
            <a:r>
              <a:rPr lang="en-US" dirty="0" smtClean="0"/>
              <a:t>Input – Interaction – Output (IIO) model developed by </a:t>
            </a:r>
            <a:r>
              <a:rPr lang="en-US" dirty="0" err="1" smtClean="0"/>
              <a:t>Gass</a:t>
            </a:r>
            <a:r>
              <a:rPr lang="en-US" dirty="0" smtClean="0"/>
              <a:t>, Schumann’s acculturation model , and Critical Period Hypothesis  are applied to the analysis of the mistakes in pronunciation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Mistakes found in:</a:t>
            </a:r>
          </a:p>
          <a:p>
            <a:pPr>
              <a:buNone/>
            </a:pPr>
            <a:r>
              <a:rPr lang="en-US" sz="2400" dirty="0" smtClean="0"/>
              <a:t>Final consonants: monosyllabic language and multisyllabic language</a:t>
            </a:r>
          </a:p>
          <a:p>
            <a:pPr>
              <a:buNone/>
            </a:pPr>
            <a:r>
              <a:rPr lang="en-US" sz="2400" dirty="0" smtClean="0"/>
              <a:t>Challenging consonants: </a:t>
            </a:r>
          </a:p>
          <a:p>
            <a:pPr>
              <a:buNone/>
            </a:pPr>
            <a:r>
              <a:rPr lang="en-US" sz="2400" dirty="0" smtClean="0"/>
              <a:t>/s/ in the middle position, </a:t>
            </a:r>
          </a:p>
          <a:p>
            <a:pPr>
              <a:buNone/>
            </a:pPr>
            <a:r>
              <a:rPr lang="en-US" sz="2400" dirty="0" smtClean="0"/>
              <a:t>/ð/ and /Ɵ/ pronounced palatal affricative sounds, </a:t>
            </a:r>
          </a:p>
          <a:p>
            <a:pPr>
              <a:buNone/>
            </a:pPr>
            <a:r>
              <a:rPr lang="en-US" sz="2400" dirty="0" smtClean="0"/>
              <a:t>/s/ and /ʃ/ pronounced /s/, </a:t>
            </a:r>
          </a:p>
          <a:p>
            <a:pPr>
              <a:buNone/>
            </a:pPr>
            <a:r>
              <a:rPr lang="en-US" sz="2400" dirty="0" smtClean="0"/>
              <a:t>/ʤ/ and /ʧ/ pronounced /d/ and </a:t>
            </a:r>
          </a:p>
          <a:p>
            <a:pPr>
              <a:buNone/>
            </a:pPr>
            <a:r>
              <a:rPr lang="en-US" sz="2400" dirty="0" smtClean="0"/>
              <a:t>/</a:t>
            </a:r>
            <a:r>
              <a:rPr lang="en-US" sz="2400" dirty="0" err="1" smtClean="0"/>
              <a:t>ch</a:t>
            </a:r>
            <a:r>
              <a:rPr lang="en-US" sz="2400" dirty="0" smtClean="0"/>
              <a:t>/, /z/ pronounced /s/, and </a:t>
            </a:r>
          </a:p>
          <a:p>
            <a:pPr>
              <a:buNone/>
            </a:pPr>
            <a:r>
              <a:rPr lang="en-US" sz="2400" dirty="0" smtClean="0"/>
              <a:t>/æ/ pronounced /ɛ/ are caused by L1 transfer</a:t>
            </a:r>
          </a:p>
          <a:p>
            <a:r>
              <a:rPr lang="en-US" sz="2400" dirty="0" smtClean="0"/>
              <a:t>/p/ </a:t>
            </a:r>
            <a:r>
              <a:rPr lang="en-US" sz="2400" dirty="0" err="1" smtClean="0"/>
              <a:t>v.s</a:t>
            </a:r>
            <a:r>
              <a:rPr lang="en-US" sz="2400" dirty="0" smtClean="0"/>
              <a:t> /f/</a:t>
            </a:r>
            <a:endParaRPr lang="en-US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Findings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Stress and intonation: can be improved quickly</a:t>
            </a:r>
          </a:p>
          <a:p>
            <a:r>
              <a:rPr lang="en-US" dirty="0" smtClean="0"/>
              <a:t>But experiencing the process: without stress and intonation </a:t>
            </a:r>
            <a:r>
              <a:rPr lang="en-US" dirty="0" smtClean="0">
                <a:sym typeface="Wingdings" pitchFamily="2" charset="2"/>
              </a:rPr>
              <a:t> with stress and intonation  wrong stress and intonation (IIO)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High percentage of mistakes fall in:</a:t>
            </a:r>
            <a:endParaRPr lang="en-US" sz="2800" dirty="0"/>
          </a:p>
          <a:p>
            <a:pPr>
              <a:buFontTx/>
              <a:buChar char="-"/>
            </a:pPr>
            <a:r>
              <a:rPr lang="en-US" sz="2800" dirty="0" smtClean="0"/>
              <a:t>/pr/ </a:t>
            </a:r>
          </a:p>
          <a:p>
            <a:pPr>
              <a:buFontTx/>
              <a:buChar char="-"/>
            </a:pPr>
            <a:r>
              <a:rPr lang="en-US" sz="2800" dirty="0" smtClean="0"/>
              <a:t>final sounds </a:t>
            </a:r>
          </a:p>
          <a:p>
            <a:pPr>
              <a:buFontTx/>
              <a:buChar char="-"/>
            </a:pPr>
            <a:r>
              <a:rPr lang="en-US" sz="2800" dirty="0" smtClean="0"/>
              <a:t>stressed syllables </a:t>
            </a:r>
          </a:p>
          <a:p>
            <a:pPr>
              <a:buFontTx/>
              <a:buChar char="-"/>
            </a:pPr>
            <a:r>
              <a:rPr lang="en-US" sz="2800" dirty="0" smtClean="0"/>
              <a:t>intonation </a:t>
            </a:r>
          </a:p>
          <a:p>
            <a:pPr>
              <a:buFontTx/>
              <a:buChar char="-"/>
            </a:pPr>
            <a:r>
              <a:rPr lang="en-US" sz="2800" dirty="0" smtClean="0"/>
              <a:t>linking sounds</a:t>
            </a:r>
          </a:p>
          <a:p>
            <a:pPr>
              <a:buFontTx/>
              <a:buChar char="-"/>
            </a:pPr>
            <a:r>
              <a:rPr lang="en-US" sz="2800" dirty="0" smtClean="0"/>
              <a:t>coalescent assimilation</a:t>
            </a:r>
          </a:p>
          <a:p>
            <a:pPr>
              <a:buFontTx/>
              <a:buChar char="-"/>
            </a:pPr>
            <a:r>
              <a:rPr lang="en-US" sz="2800" dirty="0" smtClean="0"/>
              <a:t>Deletion: timing</a:t>
            </a:r>
          </a:p>
          <a:p>
            <a:pPr>
              <a:buFontTx/>
              <a:buChar char="-"/>
            </a:pPr>
            <a:r>
              <a:rPr lang="en-US" sz="2800" dirty="0" smtClean="0"/>
              <a:t>Tense and lax vowels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1535</TotalTime>
  <Words>437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VIETNAMESE LEARNERS’ PROBLEMS IN PRONUNCIATION</vt:lpstr>
      <vt:lpstr>1. Introduction</vt:lpstr>
      <vt:lpstr>2. Research questions</vt:lpstr>
      <vt:lpstr>3. Method</vt:lpstr>
      <vt:lpstr>3. Method (cont’d)</vt:lpstr>
      <vt:lpstr>3. Method (cont’d)</vt:lpstr>
      <vt:lpstr>4. Findings</vt:lpstr>
      <vt:lpstr>4. Findings (cont’d)</vt:lpstr>
      <vt:lpstr>4. Findings</vt:lpstr>
      <vt:lpstr>5. Solution</vt:lpstr>
      <vt:lpstr>5. Solution (cont’d)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VIETNAMESE LEARNERS’ PROBLEM IN PRONUNCIATION</dc:title>
  <dc:creator>Dung Nguyen</dc:creator>
  <cp:lastModifiedBy>Dung Nguyen</cp:lastModifiedBy>
  <cp:revision>111</cp:revision>
  <dcterms:created xsi:type="dcterms:W3CDTF">2011-08-18T08:59:08Z</dcterms:created>
  <dcterms:modified xsi:type="dcterms:W3CDTF">2011-09-15T16:39:40Z</dcterms:modified>
</cp:coreProperties>
</file>